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  <p:embeddedFont>
      <p:font typeface="Aref Ruqaa"/>
      <p:regular r:id="rId13"/>
      <p:bold r:id="rId14"/>
    </p:embeddedFont>
    <p:embeddedFont>
      <p:font typeface="Merriweather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ArefRuqaa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Merriweather-regular.fntdata"/><Relationship Id="rId14" Type="http://schemas.openxmlformats.org/officeDocument/2006/relationships/font" Target="fonts/ArefRuqaa-bold.fntdata"/><Relationship Id="rId17" Type="http://schemas.openxmlformats.org/officeDocument/2006/relationships/font" Target="fonts/Merriweather-italic.fntdata"/><Relationship Id="rId16" Type="http://schemas.openxmlformats.org/officeDocument/2006/relationships/font" Target="fonts/Merriweathe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erriweather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abb13375d6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abb13375d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bb13375d6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bb13375d6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208925" y="141250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200"/>
              <a:t>محاضرة رقم 4</a:t>
            </a:r>
            <a:endParaRPr sz="32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200"/>
              <a:t>في</a:t>
            </a:r>
            <a:endParaRPr sz="32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300"/>
              <a:t> مادة نصوص في الفلسفة الإسلامية</a:t>
            </a:r>
            <a:endParaRPr sz="33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1506075" y="2109735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solidFill>
                  <a:srgbClr val="000000"/>
                </a:solidFill>
                <a:latin typeface="Aref Ruqaa"/>
                <a:ea typeface="Aref Ruqaa"/>
                <a:cs typeface="Aref Ruqaa"/>
                <a:sym typeface="Aref Ruqaa"/>
              </a:rPr>
              <a:t>أ.د/ فاطمـة فـؤاد عبدالحميد</a:t>
            </a:r>
            <a:endParaRPr sz="3000">
              <a:solidFill>
                <a:srgbClr val="000000"/>
              </a:solidFill>
              <a:latin typeface="Aref Ruqaa"/>
              <a:ea typeface="Aref Ruqaa"/>
              <a:cs typeface="Aref Ruqaa"/>
              <a:sym typeface="Aref Ruq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6459850" y="141250"/>
            <a:ext cx="3000000" cy="9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(ماجستير)</a:t>
            </a:r>
            <a:endParaRPr sz="3000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517225" y="372500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من كتاب " فصل المقال فيما بين الحكمة والشريعة من اتصال " لابن رشد </a:t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430775" y="1476925"/>
            <a:ext cx="8520600" cy="32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raditional Arabic"/>
              <a:buChar char="-"/>
            </a:pPr>
            <a:r>
              <a:rPr lang="ar" sz="2700">
                <a:latin typeface="Traditional Arabic"/>
                <a:ea typeface="Traditional Arabic"/>
                <a:cs typeface="Traditional Arabic"/>
                <a:sym typeface="Traditional Arabic"/>
              </a:rPr>
              <a:t>يذهب ابن رشد إلي أنه إذا كان موضوع الفلسفة النظر في الموجودات من أجل الاستدلال على صانعها .</a:t>
            </a:r>
            <a:endParaRPr sz="27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-400050" lvl="0" marL="45720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raditional Arabic"/>
              <a:buChar char="-"/>
            </a:pPr>
            <a:r>
              <a:rPr lang="ar" sz="2700">
                <a:latin typeface="Traditional Arabic"/>
                <a:ea typeface="Traditional Arabic"/>
                <a:cs typeface="Traditional Arabic"/>
                <a:sym typeface="Traditional Arabic"/>
              </a:rPr>
              <a:t> فهذا أمر واجب بالشرع .</a:t>
            </a:r>
            <a:endParaRPr sz="27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45720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517225" y="372500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من كتاب " فصل المقال فيما بين الحكمة والشريعة من اتصال " لابن رشد </a:t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430775" y="1476925"/>
            <a:ext cx="8520600" cy="32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Font typeface="Traditional Arabic"/>
              <a:buChar char="-"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فالشرع واجب النظر العقلي في الموجودات واعتبارها .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-393700" lvl="0" marL="4572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Font typeface="Traditional Arabic"/>
              <a:buChar char="-"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وهذا الاعتبار ما هو الاستنباط المجهول من المعلوم واستخراجه منه .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-393700" lvl="0" marL="4572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Font typeface="Traditional Arabic"/>
              <a:buChar char="-"/>
            </a:pPr>
            <a:r>
              <a:rPr lang="ar" sz="2600">
                <a:latin typeface="Traditional Arabic"/>
                <a:ea typeface="Traditional Arabic"/>
                <a:cs typeface="Traditional Arabic"/>
                <a:sym typeface="Traditional Arabic"/>
              </a:rPr>
              <a:t>وهذا ما يسمى بالقياس ، أي معرفة الغائب على الشاهد ، وذلك باستخدام المنهج البرهاني القائم علي العقل .</a:t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4572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